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68" r:id="rId3"/>
    <p:sldId id="391" r:id="rId4"/>
    <p:sldId id="392" r:id="rId5"/>
    <p:sldId id="277" r:id="rId6"/>
    <p:sldId id="278" r:id="rId7"/>
    <p:sldId id="256" r:id="rId8"/>
    <p:sldId id="258" r:id="rId9"/>
    <p:sldId id="262" r:id="rId10"/>
    <p:sldId id="389" r:id="rId11"/>
    <p:sldId id="342" r:id="rId12"/>
    <p:sldId id="279" r:id="rId13"/>
    <p:sldId id="259" r:id="rId14"/>
    <p:sldId id="260" r:id="rId15"/>
    <p:sldId id="283" r:id="rId16"/>
    <p:sldId id="281" r:id="rId17"/>
    <p:sldId id="282" r:id="rId18"/>
    <p:sldId id="301" r:id="rId19"/>
    <p:sldId id="318" r:id="rId20"/>
    <p:sldId id="320" r:id="rId21"/>
    <p:sldId id="321" r:id="rId22"/>
    <p:sldId id="323" r:id="rId24"/>
    <p:sldId id="322" r:id="rId25"/>
    <p:sldId id="346" r:id="rId26"/>
    <p:sldId id="382" r:id="rId27"/>
    <p:sldId id="347" r:id="rId28"/>
    <p:sldId id="383" r:id="rId29"/>
    <p:sldId id="348" r:id="rId30"/>
    <p:sldId id="349" r:id="rId31"/>
    <p:sldId id="317" r:id="rId32"/>
    <p:sldId id="384" r:id="rId33"/>
    <p:sldId id="385" r:id="rId34"/>
    <p:sldId id="300" r:id="rId35"/>
    <p:sldId id="343" r:id="rId36"/>
    <p:sldId id="353" r:id="rId37"/>
    <p:sldId id="344" r:id="rId38"/>
    <p:sldId id="355" r:id="rId39"/>
    <p:sldId id="345" r:id="rId40"/>
    <p:sldId id="387" r:id="rId41"/>
    <p:sldId id="386" r:id="rId42"/>
    <p:sldId id="388" r:id="rId43"/>
    <p:sldId id="356" r:id="rId44"/>
    <p:sldId id="357" r:id="rId45"/>
    <p:sldId id="358" r:id="rId46"/>
    <p:sldId id="359" r:id="rId47"/>
    <p:sldId id="360" r:id="rId48"/>
    <p:sldId id="361" r:id="rId49"/>
    <p:sldId id="371" r:id="rId50"/>
    <p:sldId id="372" r:id="rId51"/>
    <p:sldId id="373" r:id="rId52"/>
    <p:sldId id="374" r:id="rId53"/>
    <p:sldId id="375" r:id="rId54"/>
    <p:sldId id="377" r:id="rId55"/>
    <p:sldId id="376" r:id="rId56"/>
    <p:sldId id="378" r:id="rId57"/>
    <p:sldId id="379" r:id="rId58"/>
    <p:sldId id="381" r:id="rId59"/>
    <p:sldId id="380" r:id="rId60"/>
    <p:sldId id="390" r:id="rId61"/>
    <p:sldId id="370" r:id="rId62"/>
    <p:sldId id="350" r:id="rId63"/>
    <p:sldId id="351" r:id="rId64"/>
    <p:sldId id="352" r:id="rId65"/>
    <p:sldId id="354" r:id="rId66"/>
    <p:sldId id="369" r:id="rId67"/>
    <p:sldId id="362" r:id="rId68"/>
    <p:sldId id="363" r:id="rId69"/>
    <p:sldId id="364" r:id="rId70"/>
    <p:sldId id="365" r:id="rId71"/>
    <p:sldId id="366" r:id="rId72"/>
    <p:sldId id="367" r:id="rId73"/>
    <p:sldId id="269" r:id="rId74"/>
    <p:sldId id="280" r:id="rId75"/>
    <p:sldId id="261" r:id="rId76"/>
    <p:sldId id="263" r:id="rId77"/>
    <p:sldId id="264" r:id="rId78"/>
    <p:sldId id="265" r:id="rId79"/>
    <p:sldId id="266" r:id="rId80"/>
    <p:sldId id="267" r:id="rId81"/>
    <p:sldId id="268" r:id="rId82"/>
    <p:sldId id="270" r:id="rId83"/>
    <p:sldId id="271" r:id="rId84"/>
    <p:sldId id="27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9.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640330" y="1016635"/>
            <a:ext cx="6096000" cy="768350"/>
          </a:xfrm>
          <a:prstGeom prst="rect">
            <a:avLst/>
          </a:prstGeom>
          <a:noFill/>
        </p:spPr>
        <p:txBody>
          <a:bodyPr wrap="square" rtlCol="0" anchor="t">
            <a:spAutoFit/>
          </a:bodyPr>
          <a:p>
            <a:r>
              <a:rPr lang="en-IN" altLang="en-US" sz="4400" b="1">
                <a:solidFill>
                  <a:srgbClr val="FF0000"/>
                </a:solidFill>
                <a:effectLst>
                  <a:outerShdw blurRad="38100" dist="38100" dir="2700000" algn="tl">
                    <a:srgbClr val="000000">
                      <a:alpha val="43137"/>
                    </a:srgbClr>
                  </a:outerShdw>
                </a:effectLst>
                <a:sym typeface="+mn-ea"/>
              </a:rPr>
              <a:t>NLP</a:t>
            </a:r>
            <a:endParaRPr lang="en-IN" altLang="en-US" sz="44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3758565" y="3564255"/>
            <a:ext cx="4064000" cy="1476375"/>
          </a:xfrm>
          <a:prstGeom prst="rect">
            <a:avLst/>
          </a:prstGeom>
          <a:noFill/>
        </p:spPr>
        <p:txBody>
          <a:bodyPr wrap="square" rtlCol="0">
            <a:spAutoFit/>
          </a:bodyPr>
          <a:p>
            <a:pPr marL="285750" indent="-285750">
              <a:buFont typeface="Arial" panose="020B0604020202020204" pitchFamily="34" charset="0"/>
              <a:buChar char="•"/>
            </a:pPr>
            <a:r>
              <a:rPr lang="en-IN" altLang="en-US"/>
              <a:t>Translations</a:t>
            </a:r>
            <a:endParaRPr lang="en-IN" altLang="en-US"/>
          </a:p>
          <a:p>
            <a:pPr marL="285750" indent="-285750">
              <a:buFont typeface="Arial" panose="020B0604020202020204" pitchFamily="34" charset="0"/>
              <a:buChar char="•"/>
            </a:pPr>
            <a:r>
              <a:rPr lang="en-IN" altLang="en-US"/>
              <a:t>Text Generations</a:t>
            </a:r>
            <a:endParaRPr lang="en-IN" altLang="en-US"/>
          </a:p>
          <a:p>
            <a:pPr marL="285750" indent="-285750">
              <a:buFont typeface="Arial" panose="020B0604020202020204" pitchFamily="34" charset="0"/>
              <a:buChar char="•"/>
            </a:pPr>
            <a:r>
              <a:rPr lang="en-IN" altLang="en-US"/>
              <a:t>text summerization</a:t>
            </a:r>
            <a:endParaRPr lang="en-IN" altLang="en-US"/>
          </a:p>
          <a:p>
            <a:pPr marL="285750" indent="-285750">
              <a:buFont typeface="Arial" panose="020B0604020202020204" pitchFamily="34" charset="0"/>
              <a:buChar char="•"/>
            </a:pPr>
            <a:r>
              <a:rPr lang="en-IN" altLang="en-US"/>
              <a:t>speech to text , text to speech</a:t>
            </a:r>
            <a:endParaRPr lang="en-IN" altLang="en-US"/>
          </a:p>
          <a:p>
            <a:pPr marL="285750" indent="-285750">
              <a:buFont typeface="Arial" panose="020B0604020202020204" pitchFamily="34" charset="0"/>
              <a:buChar char="•"/>
            </a:pPr>
            <a:endParaRPr lang="en-IN" altLang="en-US"/>
          </a:p>
        </p:txBody>
      </p:sp>
      <p:sp>
        <p:nvSpPr>
          <p:cNvPr id="5" name="Text Box 4"/>
          <p:cNvSpPr txBox="1"/>
          <p:nvPr/>
        </p:nvSpPr>
        <p:spPr>
          <a:xfrm>
            <a:off x="7305040" y="2769870"/>
            <a:ext cx="4064000" cy="2861310"/>
          </a:xfrm>
          <a:prstGeom prst="rect">
            <a:avLst/>
          </a:prstGeom>
          <a:noFill/>
        </p:spPr>
        <p:txBody>
          <a:bodyPr wrap="square" rtlCol="0">
            <a:spAutoFit/>
          </a:bodyPr>
          <a:p>
            <a:r>
              <a:rPr lang="en-IN" altLang="en-US"/>
              <a:t>NLP problem Solve</a:t>
            </a:r>
            <a:endParaRPr lang="en-IN" altLang="en-US"/>
          </a:p>
          <a:p>
            <a:pPr marL="285750" indent="-285750">
              <a:buFont typeface="Arial" panose="020B0604020202020204" pitchFamily="34" charset="0"/>
              <a:buChar char="•"/>
            </a:pPr>
            <a:r>
              <a:rPr lang="en-IN" altLang="en-US"/>
              <a:t>Clasifications (+ve,-ve  issue classifier,Sentiment analysis</a:t>
            </a:r>
            <a:endParaRPr lang="en-IN" altLang="en-US"/>
          </a:p>
          <a:p>
            <a:pPr marL="285750" indent="-285750">
              <a:buFont typeface="Arial" panose="020B0604020202020204" pitchFamily="34" charset="0"/>
              <a:buChar char="•"/>
            </a:pPr>
            <a:r>
              <a:rPr lang="en-IN" altLang="en-US"/>
              <a:t>NER (structure our data)</a:t>
            </a:r>
            <a:endParaRPr lang="en-IN" altLang="en-US"/>
          </a:p>
          <a:p>
            <a:pPr marL="285750" indent="-285750">
              <a:buFont typeface="Arial" panose="020B0604020202020204" pitchFamily="34" charset="0"/>
              <a:buChar char="•"/>
            </a:pPr>
            <a:r>
              <a:rPr lang="en-IN" altLang="en-US"/>
              <a:t>Language Modeling</a:t>
            </a:r>
            <a:endParaRPr lang="en-IN" altLang="en-US"/>
          </a:p>
          <a:p>
            <a:pPr marL="742950" lvl="1" indent="-285750">
              <a:buFont typeface="Arial" panose="020B0604020202020204" pitchFamily="34" charset="0"/>
              <a:buChar char="•"/>
            </a:pPr>
            <a:r>
              <a:rPr lang="en-IN" altLang="en-US"/>
              <a:t>Q &amp;A</a:t>
            </a:r>
            <a:endParaRPr lang="en-IN" altLang="en-US"/>
          </a:p>
          <a:p>
            <a:pPr marL="742950" lvl="1" indent="-285750">
              <a:buFont typeface="Arial" panose="020B0604020202020204" pitchFamily="34" charset="0"/>
              <a:buChar char="•"/>
            </a:pPr>
            <a:r>
              <a:rPr lang="en-IN" altLang="en-US"/>
              <a:t>Translations</a:t>
            </a:r>
            <a:endParaRPr lang="en-IN" altLang="en-US"/>
          </a:p>
          <a:p>
            <a:pPr marL="742950" lvl="1" indent="-285750">
              <a:buFont typeface="Arial" panose="020B0604020202020204" pitchFamily="34" charset="0"/>
              <a:buChar char="•"/>
            </a:pPr>
            <a:r>
              <a:rPr lang="en-IN" altLang="en-US"/>
              <a:t>summerizations</a:t>
            </a:r>
            <a:endParaRPr lang="en-IN" altLang="en-US"/>
          </a:p>
          <a:p>
            <a:pPr marL="742950" lvl="1" indent="-285750">
              <a:buFont typeface="Arial" panose="020B0604020202020204" pitchFamily="34" charset="0"/>
              <a:buChar char="•"/>
            </a:pPr>
            <a:r>
              <a:rPr lang="en-IN" altLang="en-US"/>
              <a:t>next word generations</a:t>
            </a:r>
            <a:endParaRPr lang="en-IN" altLang="en-US"/>
          </a:p>
          <a:p>
            <a:pPr marL="742950" lvl="1" indent="-285750">
              <a:buFont typeface="Arial" panose="020B0604020202020204" pitchFamily="34" charset="0"/>
              <a:buChar char="•"/>
            </a:pPr>
            <a:endParaRPr lang="en-IN" altLang="en-US"/>
          </a:p>
        </p:txBody>
      </p:sp>
      <p:sp>
        <p:nvSpPr>
          <p:cNvPr id="6" name="Text Box 5"/>
          <p:cNvSpPr txBox="1"/>
          <p:nvPr/>
        </p:nvSpPr>
        <p:spPr>
          <a:xfrm>
            <a:off x="3656330" y="5381625"/>
            <a:ext cx="4064000" cy="1476375"/>
          </a:xfrm>
          <a:prstGeom prst="rect">
            <a:avLst/>
          </a:prstGeom>
          <a:noFill/>
        </p:spPr>
        <p:txBody>
          <a:bodyPr wrap="square" rtlCol="0">
            <a:spAutoFit/>
          </a:bodyPr>
          <a:p>
            <a:r>
              <a:rPr lang="en-IN" altLang="en-US"/>
              <a:t>Language Modeling</a:t>
            </a:r>
            <a:endParaRPr lang="en-IN" altLang="en-US"/>
          </a:p>
          <a:p>
            <a:pPr indent="457200"/>
            <a:r>
              <a:rPr lang="en-IN" altLang="en-US"/>
              <a:t>pre deep learning</a:t>
            </a:r>
            <a:endParaRPr lang="en-IN" altLang="en-US"/>
          </a:p>
          <a:p>
            <a:pPr marL="457200" lvl="1" indent="457200"/>
            <a:r>
              <a:rPr lang="en-IN" altLang="en-US"/>
              <a:t>N-gram</a:t>
            </a:r>
            <a:endParaRPr lang="en-IN" altLang="en-US"/>
          </a:p>
          <a:p>
            <a:pPr marL="457200" lvl="1" indent="457200"/>
            <a:r>
              <a:rPr lang="en-IN" altLang="en-US"/>
              <a:t>Neural network</a:t>
            </a:r>
            <a:endParaRPr lang="en-IN" altLang="en-US"/>
          </a:p>
          <a:p>
            <a:pPr marL="457200" lvl="1" indent="457200"/>
            <a:r>
              <a:rPr lang="en-IN" altLang="en-US"/>
              <a:t>RNN</a:t>
            </a: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15035" y="156210"/>
            <a:ext cx="4064000" cy="368300"/>
          </a:xfrm>
          <a:prstGeom prst="rect">
            <a:avLst/>
          </a:prstGeom>
          <a:noFill/>
        </p:spPr>
        <p:txBody>
          <a:bodyPr wrap="square" rtlCol="0">
            <a:spAutoFit/>
          </a:bodyPr>
          <a:p>
            <a:r>
              <a:rPr lang="en-IN" altLang="en-US"/>
              <a:t>OLD SYLLABUS</a:t>
            </a:r>
            <a:endParaRPr lang="en-IN" altLang="en-US"/>
          </a:p>
        </p:txBody>
      </p:sp>
      <p:sp>
        <p:nvSpPr>
          <p:cNvPr id="9" name="Text Box 8"/>
          <p:cNvSpPr txBox="1"/>
          <p:nvPr/>
        </p:nvSpPr>
        <p:spPr>
          <a:xfrm>
            <a:off x="915035" y="681038"/>
            <a:ext cx="5080000" cy="226377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RASA Chatbot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What is RASA</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RASA Installation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RASA Initialization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RASA Configuration and File System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Intents, Entity,Response and Story</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Actions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9745" y="133985"/>
            <a:ext cx="4064000" cy="368300"/>
          </a:xfrm>
          <a:prstGeom prst="rect">
            <a:avLst/>
          </a:prstGeom>
          <a:noFill/>
        </p:spPr>
        <p:txBody>
          <a:bodyPr wrap="square" rtlCol="0">
            <a:spAutoFit/>
          </a:bodyPr>
          <a:p>
            <a:r>
              <a:rPr lang="en-IN" altLang="en-US"/>
              <a:t>NEW SYLLABUS</a:t>
            </a:r>
            <a:endParaRPr lang="en-IN" altLang="en-US"/>
          </a:p>
        </p:txBody>
      </p:sp>
      <p:sp>
        <p:nvSpPr>
          <p:cNvPr id="5" name="Text Box 4"/>
          <p:cNvSpPr txBox="1"/>
          <p:nvPr/>
        </p:nvSpPr>
        <p:spPr>
          <a:xfrm>
            <a:off x="772160" y="501968"/>
            <a:ext cx="5080000" cy="226377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RASA Chatbot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What is RASA</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RASA Installation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RASA Initialization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RASA Configuration and File System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Intents, Entity,Response and Story</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Actions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50269</Words>
  <Application>WPS Presentation</Application>
  <PresentationFormat>Widescreen</PresentationFormat>
  <Paragraphs>1104</Paragraphs>
  <Slides>82</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82</vt:i4>
      </vt:variant>
    </vt:vector>
  </HeadingPairs>
  <TitlesOfParts>
    <vt:vector size="119" baseType="lpstr">
      <vt:lpstr>Arial</vt:lpstr>
      <vt:lpstr>SimSun</vt:lpstr>
      <vt:lpstr>Wingdings</vt:lpstr>
      <vt:lpstr>Tomorrow</vt:lpstr>
      <vt:lpstr>Segoe Print</vt:lpstr>
      <vt:lpstr>Arial</vt:lpstr>
      <vt:lpstr>Google Sans</vt:lpstr>
      <vt:lpstr>Calibri</vt:lpstr>
      <vt:lpstr>Microsoft YaHei</vt:lpstr>
      <vt:lpstr>Arial Unicode MS</vt:lpstr>
      <vt:lpstr>Calibri Light</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314</cp:revision>
  <dcterms:created xsi:type="dcterms:W3CDTF">2025-02-02T08:06:00Z</dcterms:created>
  <dcterms:modified xsi:type="dcterms:W3CDTF">2025-03-15T19:21:21Z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